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a49f541d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1a49f541d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a49f541d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a49f541d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a49f541d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a49f541d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a49f541d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a49f541d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a49f541d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a49f541d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2d88388ce8ad4f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2d88388ce8ad4f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a49f541d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a49f541d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Relationship Id="rId6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9.jpg"/><Relationship Id="rId7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8.jpg"/><Relationship Id="rId7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175075" y="485925"/>
            <a:ext cx="2818500" cy="1998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40">
                <a:solidFill>
                  <a:srgbClr val="595959"/>
                </a:solidFill>
              </a:rPr>
              <a:t> </a:t>
            </a:r>
            <a:r>
              <a:rPr b="1" lang="it" sz="3040">
                <a:solidFill>
                  <a:srgbClr val="FFAB40"/>
                </a:solidFill>
              </a:rPr>
              <a:t>SCUOLA INFANZIA REGINA MARGHERITA AZZIO  201</a:t>
            </a:r>
            <a:endParaRPr b="1" sz="3040">
              <a:solidFill>
                <a:srgbClr val="FFAB40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137850" y="2660600"/>
            <a:ext cx="2818500" cy="1998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40">
              <a:solidFill>
                <a:srgbClr val="38761D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56463" y="1572450"/>
            <a:ext cx="2818500" cy="1998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40">
              <a:solidFill>
                <a:srgbClr val="38761D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40">
              <a:solidFill>
                <a:srgbClr val="FFAB4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40">
              <a:solidFill>
                <a:srgbClr val="38761D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40">
              <a:solidFill>
                <a:srgbClr val="38761D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5754" r="7582" t="0"/>
          <a:stretch/>
        </p:blipFill>
        <p:spPr>
          <a:xfrm>
            <a:off x="6184413" y="2760275"/>
            <a:ext cx="2725376" cy="179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262450" y="1763475"/>
            <a:ext cx="2574300" cy="2067300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40">
                <a:solidFill>
                  <a:srgbClr val="FFAB40"/>
                </a:solidFill>
              </a:rPr>
              <a:t>ANNO SCOLASTICO 2024/2025</a:t>
            </a:r>
            <a:endParaRPr b="1" sz="2840">
              <a:solidFill>
                <a:srgbClr val="FFAB4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40">
              <a:solidFill>
                <a:srgbClr val="FFAB4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1822275" y="3845650"/>
            <a:ext cx="5878500" cy="9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pesiamo gli scarti in mensa</a:t>
            </a:r>
            <a:endParaRPr sz="5600"/>
          </a:p>
        </p:txBody>
      </p:sp>
      <p:sp>
        <p:nvSpPr>
          <p:cNvPr id="66" name="Google Shape;66;p14"/>
          <p:cNvSpPr txBox="1"/>
          <p:nvPr>
            <p:ph type="ctrTitle"/>
          </p:nvPr>
        </p:nvSpPr>
        <p:spPr>
          <a:xfrm>
            <a:off x="1886500" y="264525"/>
            <a:ext cx="5878500" cy="2827200"/>
          </a:xfrm>
          <a:prstGeom prst="rect">
            <a:avLst/>
          </a:prstGeom>
          <a:solidFill>
            <a:srgbClr val="FFAB40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PILASTRO</a:t>
            </a:r>
            <a:endParaRPr sz="5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SPRECO ALIMENTARE</a:t>
            </a:r>
            <a:endParaRPr sz="5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indagine preliminare…</a:t>
            </a:r>
            <a:endParaRPr sz="5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TROVIAMO UN’UNITÀ DI MISURA PER RENDERE VISIBILI I RISULTATI DELLE PESATE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2" name="Google Shape;72;p15" title="20241125_14014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176" y="84501"/>
            <a:ext cx="1886351" cy="18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20241125_140424.heic"/>
          <p:cNvPicPr preferRelativeResize="0"/>
          <p:nvPr/>
        </p:nvPicPr>
        <p:blipFill rotWithShape="1">
          <a:blip r:embed="rId4">
            <a:alphaModFix/>
          </a:blip>
          <a:srcRect b="0" l="9303" r="26758" t="0"/>
          <a:stretch/>
        </p:blipFill>
        <p:spPr>
          <a:xfrm>
            <a:off x="73476" y="864375"/>
            <a:ext cx="1969224" cy="230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title="20241125_14003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7572" y="1619000"/>
            <a:ext cx="2363126" cy="17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title="20241125_143339.heic"/>
          <p:cNvPicPr preferRelativeResize="0"/>
          <p:nvPr/>
        </p:nvPicPr>
        <p:blipFill rotWithShape="1">
          <a:blip r:embed="rId6">
            <a:alphaModFix/>
          </a:blip>
          <a:srcRect b="14001" l="0" r="0" t="17999"/>
          <a:stretch/>
        </p:blipFill>
        <p:spPr>
          <a:xfrm>
            <a:off x="5790125" y="84500"/>
            <a:ext cx="3180774" cy="16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615150"/>
            <a:ext cx="8520600" cy="13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OGNI SEGMENTO 100gr …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it">
                <a:solidFill>
                  <a:srgbClr val="000000"/>
                </a:solidFill>
              </a:rPr>
              <a:t>COLORIAMO TANTI RETTANGOLI CORRISPONDENTI AI GRAMMI DEGLI AVANZI DI CIBO E ACQUA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1" name="Google Shape;81;p16" title="20241125_151046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199" y="231400"/>
            <a:ext cx="2136940" cy="160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20241125_151030.he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1000" y="53075"/>
            <a:ext cx="2204201" cy="16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20241125_150832.hei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9975" y="1834100"/>
            <a:ext cx="1967048" cy="147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title="20241125_150645.heic"/>
          <p:cNvPicPr preferRelativeResize="0"/>
          <p:nvPr/>
        </p:nvPicPr>
        <p:blipFill rotWithShape="1">
          <a:blip r:embed="rId6">
            <a:alphaModFix/>
          </a:blip>
          <a:srcRect b="8816" l="21475" r="20024" t="24289"/>
          <a:stretch/>
        </p:blipFill>
        <p:spPr>
          <a:xfrm>
            <a:off x="3837238" y="1114951"/>
            <a:ext cx="2204201" cy="189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title="20241125_143600.jpg"/>
          <p:cNvPicPr preferRelativeResize="0"/>
          <p:nvPr/>
        </p:nvPicPr>
        <p:blipFill rotWithShape="1">
          <a:blip r:embed="rId7">
            <a:alphaModFix/>
          </a:blip>
          <a:srcRect b="0" l="0" r="51569" t="0"/>
          <a:stretch/>
        </p:blipFill>
        <p:spPr>
          <a:xfrm>
            <a:off x="83425" y="64225"/>
            <a:ext cx="1312673" cy="333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subTitle"/>
          </p:nvPr>
        </p:nvSpPr>
        <p:spPr>
          <a:xfrm>
            <a:off x="0" y="3497575"/>
            <a:ext cx="9144000" cy="12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NELLA REALIZZAZIONE DEL CARTELLONE,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OGNI BAMBINO</a:t>
            </a:r>
            <a:r>
              <a:rPr lang="it">
                <a:solidFill>
                  <a:srgbClr val="000000"/>
                </a:solidFill>
              </a:rPr>
              <a:t> </a:t>
            </a:r>
            <a:r>
              <a:rPr lang="it">
                <a:solidFill>
                  <a:srgbClr val="000000"/>
                </a:solidFill>
              </a:rPr>
              <a:t>COLLABORA </a:t>
            </a:r>
            <a:r>
              <a:rPr lang="it">
                <a:solidFill>
                  <a:srgbClr val="000000"/>
                </a:solidFill>
              </a:rPr>
              <a:t>METTENDO IL SUO CONTRIBUTO </a:t>
            </a:r>
            <a:r>
              <a:rPr lang="it"/>
              <a:t> </a:t>
            </a:r>
            <a:endParaRPr/>
          </a:p>
        </p:txBody>
      </p:sp>
      <p:pic>
        <p:nvPicPr>
          <p:cNvPr id="91" name="Google Shape;91;p17" title="20241129_142158.heic"/>
          <p:cNvPicPr preferRelativeResize="0"/>
          <p:nvPr/>
        </p:nvPicPr>
        <p:blipFill rotWithShape="1">
          <a:blip r:embed="rId3">
            <a:alphaModFix/>
          </a:blip>
          <a:srcRect b="0" l="3993" r="0" t="0"/>
          <a:stretch/>
        </p:blipFill>
        <p:spPr>
          <a:xfrm>
            <a:off x="91751" y="65843"/>
            <a:ext cx="2282552" cy="178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title="20241129_142904.jpg"/>
          <p:cNvPicPr preferRelativeResize="0"/>
          <p:nvPr/>
        </p:nvPicPr>
        <p:blipFill rotWithShape="1">
          <a:blip r:embed="rId4">
            <a:alphaModFix/>
          </a:blip>
          <a:srcRect b="0" l="2619" r="0" t="3053"/>
          <a:stretch/>
        </p:blipFill>
        <p:spPr>
          <a:xfrm>
            <a:off x="1561350" y="1646144"/>
            <a:ext cx="2282552" cy="17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 title="20241129_143602.heic"/>
          <p:cNvPicPr preferRelativeResize="0"/>
          <p:nvPr/>
        </p:nvPicPr>
        <p:blipFill rotWithShape="1">
          <a:blip r:embed="rId5">
            <a:alphaModFix/>
          </a:blip>
          <a:srcRect b="0" l="5611" r="4168" t="14288"/>
          <a:stretch/>
        </p:blipFill>
        <p:spPr>
          <a:xfrm rot="-315974">
            <a:off x="3083127" y="96950"/>
            <a:ext cx="2184196" cy="155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 title="20241129_144024.jpg"/>
          <p:cNvPicPr preferRelativeResize="0"/>
          <p:nvPr/>
        </p:nvPicPr>
        <p:blipFill rotWithShape="1">
          <a:blip r:embed="rId6">
            <a:alphaModFix/>
          </a:blip>
          <a:srcRect b="0" l="7326" r="5245" t="11426"/>
          <a:stretch/>
        </p:blipFill>
        <p:spPr>
          <a:xfrm rot="-200552">
            <a:off x="4923075" y="772399"/>
            <a:ext cx="2282549" cy="173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 title="20241129_143819.heic"/>
          <p:cNvPicPr preferRelativeResize="0"/>
          <p:nvPr/>
        </p:nvPicPr>
        <p:blipFill rotWithShape="1">
          <a:blip r:embed="rId7">
            <a:alphaModFix/>
          </a:blip>
          <a:srcRect b="0" l="3256" r="3952" t="13427"/>
          <a:stretch/>
        </p:blipFill>
        <p:spPr>
          <a:xfrm rot="-8">
            <a:off x="6988600" y="1646150"/>
            <a:ext cx="2155397" cy="150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OGNI BAMBINO SI IMPEGNA AD ASSAGGIARE PER NON SPRECARE IL CIBO E AIUTARE IL PIANETA TERRA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p18" title="20241129_123930.jpg"/>
          <p:cNvPicPr preferRelativeResize="0"/>
          <p:nvPr/>
        </p:nvPicPr>
        <p:blipFill rotWithShape="1">
          <a:blip r:embed="rId3">
            <a:alphaModFix/>
          </a:blip>
          <a:srcRect b="0" l="4807" r="0" t="12141"/>
          <a:stretch/>
        </p:blipFill>
        <p:spPr>
          <a:xfrm>
            <a:off x="76550" y="102875"/>
            <a:ext cx="3001201" cy="20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title="20241129_124000.jpg"/>
          <p:cNvPicPr preferRelativeResize="0"/>
          <p:nvPr/>
        </p:nvPicPr>
        <p:blipFill rotWithShape="1">
          <a:blip r:embed="rId4">
            <a:alphaModFix/>
          </a:blip>
          <a:srcRect b="4187" l="10305" r="0" t="0"/>
          <a:stretch/>
        </p:blipFill>
        <p:spPr>
          <a:xfrm>
            <a:off x="3222375" y="1030050"/>
            <a:ext cx="2878177" cy="230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title="20241129_12402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5183" y="136125"/>
            <a:ext cx="2769843" cy="207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075" y="901825"/>
            <a:ext cx="3321125" cy="33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0" y="2040376"/>
            <a:ext cx="24828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88175" y="911350"/>
            <a:ext cx="2634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1" lang="it" sz="21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  <a:r>
              <a:rPr b="1" lang="it" sz="2100">
                <a:latin typeface="Source Code Pro"/>
                <a:ea typeface="Source Code Pro"/>
                <a:cs typeface="Source Code Pro"/>
                <a:sym typeface="Source Code Pro"/>
              </a:rPr>
              <a:t>ENIAMO SOTTO CONTROLLO ANCHE LO SPRECO DI  </a:t>
            </a:r>
            <a:r>
              <a:rPr b="1" lang="it" sz="2100">
                <a:latin typeface="Source Code Pro"/>
                <a:ea typeface="Source Code Pro"/>
                <a:cs typeface="Source Code Pro"/>
                <a:sym typeface="Source Code Pro"/>
              </a:rPr>
              <a:t>ACQUA …</a:t>
            </a:r>
            <a:endParaRPr b="1" sz="2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6432525" y="3068325"/>
            <a:ext cx="2634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latin typeface="Source Code Pro"/>
                <a:ea typeface="Source Code Pro"/>
                <a:cs typeface="Source Code Pro"/>
                <a:sym typeface="Source Code Pro"/>
              </a:rPr>
              <a:t>… </a:t>
            </a:r>
            <a:r>
              <a:rPr b="1" lang="it" sz="2100">
                <a:latin typeface="Source Code Pro"/>
                <a:ea typeface="Source Code Pro"/>
                <a:cs typeface="Source Code Pro"/>
                <a:sym typeface="Source Code Pro"/>
              </a:rPr>
              <a:t>PESANDO L'ACQUA CHE NON BEVIAMO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subTitle"/>
          </p:nvPr>
        </p:nvSpPr>
        <p:spPr>
          <a:xfrm>
            <a:off x="88175" y="3512275"/>
            <a:ext cx="8979000" cy="15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CHIEDEREMO AL</a:t>
            </a:r>
            <a:r>
              <a:rPr lang="it">
                <a:solidFill>
                  <a:srgbClr val="000000"/>
                </a:solidFill>
              </a:rPr>
              <a:t>LE FAMIGLIE 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DI PARTECIPARE ALL’INDAGINE SULLO SPRECO ALIMENTARE DOMESTICO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E </a:t>
            </a:r>
            <a:r>
              <a:rPr lang="it">
                <a:solidFill>
                  <a:srgbClr val="000000"/>
                </a:solidFill>
              </a:rPr>
              <a:t> </a:t>
            </a:r>
            <a:r>
              <a:rPr lang="it">
                <a:solidFill>
                  <a:srgbClr val="000000"/>
                </a:solidFill>
              </a:rPr>
              <a:t>DI </a:t>
            </a:r>
            <a:r>
              <a:rPr lang="it">
                <a:solidFill>
                  <a:srgbClr val="000000"/>
                </a:solidFill>
              </a:rPr>
              <a:t>COMPILARE  UN BREVE QUESTIONARIO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PER UN CONFRONTO CON E TRA I BAMBINI.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88175" y="82225"/>
            <a:ext cx="8979000" cy="3509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32032" r="0" t="0"/>
          <a:stretch/>
        </p:blipFill>
        <p:spPr>
          <a:xfrm>
            <a:off x="3644525" y="152827"/>
            <a:ext cx="2209351" cy="325062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