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Playfair Display"/>
      <p:regular r:id="rId13"/>
      <p:bold r:id="rId14"/>
      <p:italic r:id="rId15"/>
      <p:boldItalic r:id="rId16"/>
    </p:embeddedFont>
    <p:embeddedFont>
      <p:font typeface="Lato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PlayfairDisplay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layfairDisplay-italic.fntdata"/><Relationship Id="rId14" Type="http://schemas.openxmlformats.org/officeDocument/2006/relationships/font" Target="fonts/PlayfairDisplay-bold.fntdata"/><Relationship Id="rId17" Type="http://schemas.openxmlformats.org/officeDocument/2006/relationships/font" Target="fonts/Lato-regular.fntdata"/><Relationship Id="rId16" Type="http://schemas.openxmlformats.org/officeDocument/2006/relationships/font" Target="fonts/PlayfairDisplay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ato-italic.fntdata"/><Relationship Id="rId6" Type="http://schemas.openxmlformats.org/officeDocument/2006/relationships/slide" Target="slides/slide1.xml"/><Relationship Id="rId18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160e8d823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160e8d823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4f85f8ef06d84fd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4f85f8ef06d84fd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23a67e34f1267f5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23a67e34f1267f5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60e8d823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160e8d823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23a67e34f1267f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23a67e34f1267f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23a67e34f1267f5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23a67e34f1267f5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6.jpg"/><Relationship Id="rId5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5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17.jpg"/><Relationship Id="rId5" Type="http://schemas.openxmlformats.org/officeDocument/2006/relationships/image" Target="../media/image14.jpg"/><Relationship Id="rId6" Type="http://schemas.openxmlformats.org/officeDocument/2006/relationships/image" Target="../media/image12.jpg"/><Relationship Id="rId7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11.jpg"/><Relationship Id="rId5" Type="http://schemas.openxmlformats.org/officeDocument/2006/relationships/image" Target="../media/image20.jpg"/><Relationship Id="rId6" Type="http://schemas.openxmlformats.org/officeDocument/2006/relationships/image" Target="../media/image18.jpg"/><Relationship Id="rId7" Type="http://schemas.openxmlformats.org/officeDocument/2006/relationships/image" Target="../media/image15.jpg"/><Relationship Id="rId8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/>
        </p:nvSpPr>
        <p:spPr>
          <a:xfrm>
            <a:off x="175075" y="485925"/>
            <a:ext cx="2818500" cy="19986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040">
                <a:solidFill>
                  <a:srgbClr val="595959"/>
                </a:solidFill>
              </a:rPr>
              <a:t> </a:t>
            </a:r>
            <a:r>
              <a:rPr lang="it" sz="3040">
                <a:solidFill>
                  <a:schemeClr val="lt1"/>
                </a:solidFill>
              </a:rPr>
              <a:t>SCUOLA INFANZIA REGINA MARGHERITA AZZIO  201</a:t>
            </a:r>
            <a:endParaRPr sz="3040">
              <a:solidFill>
                <a:schemeClr val="lt1"/>
              </a:solidFill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3072000" y="1543500"/>
            <a:ext cx="3000000" cy="20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40">
              <a:solidFill>
                <a:srgbClr val="38761D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040">
                <a:solidFill>
                  <a:schemeClr val="lt1"/>
                </a:solidFill>
              </a:rPr>
              <a:t>ANNO SCOLASTICO 2024/2025</a:t>
            </a:r>
            <a:endParaRPr sz="304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40">
              <a:solidFill>
                <a:srgbClr val="38761D"/>
              </a:solidFill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6137850" y="2660600"/>
            <a:ext cx="2818500" cy="19986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40">
              <a:solidFill>
                <a:srgbClr val="38761D"/>
              </a:solidFill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b="0" l="5754" r="7582" t="0"/>
          <a:stretch/>
        </p:blipFill>
        <p:spPr>
          <a:xfrm>
            <a:off x="6184413" y="2760275"/>
            <a:ext cx="2725376" cy="179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1998625" y="2527675"/>
            <a:ext cx="717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479250" y="470250"/>
            <a:ext cx="8185500" cy="6003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700">
                <a:solidFill>
                  <a:schemeClr val="dk1"/>
                </a:solidFill>
              </a:rPr>
              <a:t>13 NOVEMBRE GIORNATA DELLA GENTILEZZA</a:t>
            </a:r>
            <a:endParaRPr sz="2700">
              <a:solidFill>
                <a:schemeClr val="dk1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1836975" y="1451775"/>
            <a:ext cx="4247100" cy="14160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</a:rPr>
              <a:t>DAL RISPETTO VERSO “L’ALTRO”: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1"/>
                </a:solidFill>
              </a:rPr>
              <a:t>LE PERSONE CHE MI SONO VICINE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2507225" y="3899825"/>
            <a:ext cx="4605600" cy="8004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</a:rPr>
              <a:t>AL RISPETTO VERSO LA TERRA, 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</a:rPr>
              <a:t>IL MONDO</a:t>
            </a:r>
            <a:endParaRPr b="1" sz="2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800" y="159872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4525" y="2720800"/>
            <a:ext cx="1800225" cy="18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 title="IMG_20241113_103844.jpg"/>
          <p:cNvPicPr preferRelativeResize="0"/>
          <p:nvPr/>
        </p:nvPicPr>
        <p:blipFill rotWithShape="1">
          <a:blip r:embed="rId3">
            <a:alphaModFix/>
          </a:blip>
          <a:srcRect b="24080" l="16013" r="14241" t="9399"/>
          <a:stretch/>
        </p:blipFill>
        <p:spPr>
          <a:xfrm rot="-450511">
            <a:off x="1767275" y="2193262"/>
            <a:ext cx="3718024" cy="265992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" name="Google Shape;78;p15"/>
          <p:cNvSpPr txBox="1"/>
          <p:nvPr/>
        </p:nvSpPr>
        <p:spPr>
          <a:xfrm>
            <a:off x="0" y="88250"/>
            <a:ext cx="43113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lt1"/>
                </a:solidFill>
              </a:rPr>
              <a:t>I BAMBINI CAPISCO L’IMPORTANZA DI ESSERE GENTILI.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lt1"/>
                </a:solidFill>
              </a:rPr>
              <a:t>SI IMPEGNANO A ESSERE </a:t>
            </a:r>
            <a:r>
              <a:rPr lang="it" sz="2000">
                <a:solidFill>
                  <a:schemeClr val="lt1"/>
                </a:solidFill>
              </a:rPr>
              <a:t>GENTILI TUTTI I GIORNI,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lt1"/>
                </a:solidFill>
              </a:rPr>
              <a:t>A SCUOLA E A CASA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9" name="Google Shape;79;p15" title="IMG_20241113_103742.jpg"/>
          <p:cNvPicPr preferRelativeResize="0"/>
          <p:nvPr/>
        </p:nvPicPr>
        <p:blipFill rotWithShape="1">
          <a:blip r:embed="rId4">
            <a:alphaModFix/>
          </a:blip>
          <a:srcRect b="30259" l="25628" r="21528" t="16287"/>
          <a:stretch/>
        </p:blipFill>
        <p:spPr>
          <a:xfrm>
            <a:off x="5510900" y="2410100"/>
            <a:ext cx="3409398" cy="258645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0" name="Google Shape;80;p15" title="IMG_20241113_103522.jpg"/>
          <p:cNvPicPr preferRelativeResize="0"/>
          <p:nvPr/>
        </p:nvPicPr>
        <p:blipFill rotWithShape="1">
          <a:blip r:embed="rId5">
            <a:alphaModFix/>
          </a:blip>
          <a:srcRect b="0" l="6032" r="0" t="6933"/>
          <a:stretch/>
        </p:blipFill>
        <p:spPr>
          <a:xfrm rot="4424434">
            <a:off x="5312325" y="25995"/>
            <a:ext cx="2100400" cy="2773609"/>
          </a:xfrm>
          <a:prstGeom prst="rect">
            <a:avLst/>
          </a:prstGeom>
          <a:noFill/>
          <a:ln cap="flat" cmpd="sng" w="38100">
            <a:solidFill>
              <a:srgbClr val="E6505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 title="20241115_152430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776" y="416951"/>
            <a:ext cx="3413199" cy="341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 title="20241115_152625.heic"/>
          <p:cNvPicPr preferRelativeResize="0"/>
          <p:nvPr/>
        </p:nvPicPr>
        <p:blipFill rotWithShape="1">
          <a:blip r:embed="rId4">
            <a:alphaModFix/>
          </a:blip>
          <a:srcRect b="0" l="5356" r="8931" t="0"/>
          <a:stretch/>
        </p:blipFill>
        <p:spPr>
          <a:xfrm>
            <a:off x="293925" y="872500"/>
            <a:ext cx="4732001" cy="414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 title="20241115_152637.he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94244">
            <a:off x="5343848" y="2727866"/>
            <a:ext cx="2636204" cy="197716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161650" y="72100"/>
            <a:ext cx="4790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lt1"/>
                </a:solidFill>
              </a:rPr>
              <a:t>GENTILI ANCHE VERSO IL MONDO, LA TERRA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TERRA E’ CONTENTA SE NOI SIAMO GENTILI CON LEI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4070725" y="1249125"/>
            <a:ext cx="4866900" cy="11319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“SI BUTTA LA SPAZZATURA NELL’IMMONDIZIA PLASTICA - CARTA - VETRO - CIBO </a:t>
            </a:r>
            <a:r>
              <a:rPr lang="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PATTUMIERA” </a:t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301350" y="2571750"/>
            <a:ext cx="3703200" cy="492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1"/>
                </a:solidFill>
              </a:rPr>
              <a:t>“</a:t>
            </a:r>
            <a:r>
              <a:rPr lang="it" sz="2000">
                <a:solidFill>
                  <a:schemeClr val="dk1"/>
                </a:solidFill>
              </a:rPr>
              <a:t>NON SI SPRECA LA LUCE”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4734925" y="2759600"/>
            <a:ext cx="3703200" cy="492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1"/>
                </a:solidFill>
              </a:rPr>
              <a:t>“</a:t>
            </a:r>
            <a:r>
              <a:rPr lang="it" sz="2000">
                <a:solidFill>
                  <a:schemeClr val="dk1"/>
                </a:solidFill>
              </a:rPr>
              <a:t>NON SI SPRECA L'ACQUA”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4004550" y="3630800"/>
            <a:ext cx="4933200" cy="492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1"/>
                </a:solidFill>
              </a:rPr>
              <a:t> “NON DOBBIAMO SPRECARE IL CIBO”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1263875" y="4305825"/>
            <a:ext cx="5408100" cy="492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1"/>
                </a:solidFill>
              </a:rPr>
              <a:t>“</a:t>
            </a:r>
            <a:r>
              <a:rPr lang="it" sz="2000">
                <a:solidFill>
                  <a:schemeClr val="dk1"/>
                </a:solidFill>
              </a:rPr>
              <a:t>NON SI BUTTANO LE COSE PER TERRA”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396800" y="3438788"/>
            <a:ext cx="3277200" cy="492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1"/>
                </a:solidFill>
              </a:rPr>
              <a:t>“</a:t>
            </a:r>
            <a:r>
              <a:rPr lang="it" sz="2000">
                <a:solidFill>
                  <a:schemeClr val="dk1"/>
                </a:solidFill>
              </a:rPr>
              <a:t>SI RISPETTA IL MONDO”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 rot="-870539">
            <a:off x="-45465" y="804583"/>
            <a:ext cx="6481815" cy="46175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396800" y="1469575"/>
            <a:ext cx="3103800" cy="46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 BAMBINI CI DICONO CHE:</a:t>
            </a:r>
            <a:endParaRPr b="1"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8" title="20241115_145815.heic"/>
          <p:cNvPicPr preferRelativeResize="0"/>
          <p:nvPr/>
        </p:nvPicPr>
        <p:blipFill rotWithShape="1">
          <a:blip r:embed="rId3">
            <a:alphaModFix/>
          </a:blip>
          <a:srcRect b="6898" l="0" r="4205" t="0"/>
          <a:stretch/>
        </p:blipFill>
        <p:spPr>
          <a:xfrm rot="-5400000">
            <a:off x="549238" y="64139"/>
            <a:ext cx="2619548" cy="3394724"/>
          </a:xfrm>
          <a:prstGeom prst="rect">
            <a:avLst/>
          </a:prstGeom>
          <a:noFill/>
          <a:ln cap="flat" cmpd="sng" w="28575">
            <a:solidFill>
              <a:srgbClr val="E6505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" name="Google Shape;107;p18" title="20241115_145730.heic"/>
          <p:cNvPicPr preferRelativeResize="0"/>
          <p:nvPr/>
        </p:nvPicPr>
        <p:blipFill rotWithShape="1">
          <a:blip r:embed="rId4">
            <a:alphaModFix/>
          </a:blip>
          <a:srcRect b="0" l="0" r="0" t="20873"/>
          <a:stretch/>
        </p:blipFill>
        <p:spPr>
          <a:xfrm rot="-4413100">
            <a:off x="1478112" y="2038037"/>
            <a:ext cx="2443301" cy="2577875"/>
          </a:xfrm>
          <a:prstGeom prst="rect">
            <a:avLst/>
          </a:prstGeom>
          <a:noFill/>
          <a:ln cap="flat" cmpd="sng" w="28575">
            <a:solidFill>
              <a:srgbClr val="E6505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8" name="Google Shape;108;p18" title="20241127_134956.jpg"/>
          <p:cNvPicPr preferRelativeResize="0"/>
          <p:nvPr/>
        </p:nvPicPr>
        <p:blipFill rotWithShape="1">
          <a:blip r:embed="rId5">
            <a:alphaModFix/>
          </a:blip>
          <a:srcRect b="0" l="0" r="11410" t="0"/>
          <a:stretch/>
        </p:blipFill>
        <p:spPr>
          <a:xfrm rot="-642837">
            <a:off x="4301513" y="317625"/>
            <a:ext cx="2164462" cy="2443300"/>
          </a:xfrm>
          <a:prstGeom prst="rect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9" name="Google Shape;109;p18" title="20241127_140419.jpg"/>
          <p:cNvPicPr preferRelativeResize="0"/>
          <p:nvPr/>
        </p:nvPicPr>
        <p:blipFill rotWithShape="1">
          <a:blip r:embed="rId6">
            <a:alphaModFix/>
          </a:blip>
          <a:srcRect b="0" l="11621" r="24521" t="28886"/>
          <a:stretch/>
        </p:blipFill>
        <p:spPr>
          <a:xfrm>
            <a:off x="5818693" y="2641400"/>
            <a:ext cx="2925256" cy="2443300"/>
          </a:xfrm>
          <a:prstGeom prst="rect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0" name="Google Shape;110;p18" title="20241127_141617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5466">
            <a:off x="6614400" y="214751"/>
            <a:ext cx="2443299" cy="2443299"/>
          </a:xfrm>
          <a:prstGeom prst="rect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ctrTitle"/>
          </p:nvPr>
        </p:nvSpPr>
        <p:spPr>
          <a:xfrm>
            <a:off x="0" y="-125"/>
            <a:ext cx="9144000" cy="5143500"/>
          </a:xfrm>
          <a:prstGeom prst="rect">
            <a:avLst/>
          </a:prstGeom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/>
              <a:t>I BAMBINI </a:t>
            </a:r>
            <a:endParaRPr/>
          </a:p>
        </p:txBody>
      </p:sp>
      <p:sp>
        <p:nvSpPr>
          <p:cNvPr id="116" name="Google Shape;116;p19"/>
          <p:cNvSpPr txBox="1"/>
          <p:nvPr/>
        </p:nvSpPr>
        <p:spPr>
          <a:xfrm>
            <a:off x="3080400" y="1093975"/>
            <a:ext cx="2983200" cy="2955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 I BAMBINI VIENE DECISO DI PROVARE A PESARE GLI SCARTI IN MENSA PER CAPIRE SE </a:t>
            </a:r>
            <a:r>
              <a:rPr b="1" lang="it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AVANZANDO IL CIBO </a:t>
            </a:r>
            <a:r>
              <a:rPr b="1" lang="it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SI PROD</a:t>
            </a:r>
            <a:r>
              <a:rPr b="1" lang="it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UCE </a:t>
            </a:r>
            <a:r>
              <a:rPr b="1" lang="it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TROPPO </a:t>
            </a:r>
            <a:r>
              <a:rPr b="1" lang="it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r>
              <a:rPr b="1" lang="it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INQUINAMENTO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7" name="Google Shape;117;p19" title="20241127_115859.heic"/>
          <p:cNvPicPr preferRelativeResize="0"/>
          <p:nvPr/>
        </p:nvPicPr>
        <p:blipFill rotWithShape="1">
          <a:blip r:embed="rId3">
            <a:alphaModFix/>
          </a:blip>
          <a:srcRect b="21272" l="10124" r="11878" t="17999"/>
          <a:stretch/>
        </p:blipFill>
        <p:spPr>
          <a:xfrm>
            <a:off x="286713" y="141737"/>
            <a:ext cx="2160276" cy="126140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8" name="Google Shape;118;p19" title="20241127_122504.jpg"/>
          <p:cNvPicPr preferRelativeResize="0"/>
          <p:nvPr/>
        </p:nvPicPr>
        <p:blipFill rotWithShape="1">
          <a:blip r:embed="rId4">
            <a:alphaModFix/>
          </a:blip>
          <a:srcRect b="36570" l="12625" r="0" t="14002"/>
          <a:stretch/>
        </p:blipFill>
        <p:spPr>
          <a:xfrm>
            <a:off x="95350" y="1492838"/>
            <a:ext cx="2543002" cy="10789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9" name="Google Shape;119;p19" title="20241127_122822.heic"/>
          <p:cNvPicPr preferRelativeResize="0"/>
          <p:nvPr/>
        </p:nvPicPr>
        <p:blipFill rotWithShape="1">
          <a:blip r:embed="rId5">
            <a:alphaModFix/>
          </a:blip>
          <a:srcRect b="23141" l="26836" r="14875" t="0"/>
          <a:stretch/>
        </p:blipFill>
        <p:spPr>
          <a:xfrm>
            <a:off x="7283100" y="58797"/>
            <a:ext cx="1710694" cy="1691823"/>
          </a:xfrm>
          <a:prstGeom prst="rect">
            <a:avLst/>
          </a:prstGeom>
          <a:noFill/>
          <a:ln cap="flat" cmpd="sng" w="19050">
            <a:solidFill>
              <a:srgbClr val="E6505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0" name="Google Shape;120;p19" title="20241127_123004.heic"/>
          <p:cNvPicPr preferRelativeResize="0"/>
          <p:nvPr/>
        </p:nvPicPr>
        <p:blipFill rotWithShape="1">
          <a:blip r:embed="rId6">
            <a:alphaModFix/>
          </a:blip>
          <a:srcRect b="9371" l="0" r="2143" t="0"/>
          <a:stretch/>
        </p:blipFill>
        <p:spPr>
          <a:xfrm>
            <a:off x="6505650" y="1691825"/>
            <a:ext cx="2027976" cy="1408600"/>
          </a:xfrm>
          <a:prstGeom prst="rect">
            <a:avLst/>
          </a:prstGeom>
          <a:noFill/>
          <a:ln cap="flat" cmpd="sng" w="19050">
            <a:solidFill>
              <a:srgbClr val="E6505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1" name="Google Shape;121;p19" title="20241127_123052.heic"/>
          <p:cNvPicPr preferRelativeResize="0"/>
          <p:nvPr/>
        </p:nvPicPr>
        <p:blipFill rotWithShape="1">
          <a:blip r:embed="rId7">
            <a:alphaModFix/>
          </a:blip>
          <a:srcRect b="9140" l="44833" r="8023" t="0"/>
          <a:stretch/>
        </p:blipFill>
        <p:spPr>
          <a:xfrm>
            <a:off x="7612375" y="3100425"/>
            <a:ext cx="1381427" cy="1996800"/>
          </a:xfrm>
          <a:prstGeom prst="rect">
            <a:avLst/>
          </a:prstGeom>
          <a:noFill/>
          <a:ln cap="flat" cmpd="sng" w="19050">
            <a:solidFill>
              <a:srgbClr val="E6505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2" name="Google Shape;122;p19" title="20241127_123629.jpg"/>
          <p:cNvPicPr preferRelativeResize="0"/>
          <p:nvPr/>
        </p:nvPicPr>
        <p:blipFill rotWithShape="1">
          <a:blip r:embed="rId8">
            <a:alphaModFix/>
          </a:blip>
          <a:srcRect b="11426" l="9110" r="31461" t="0"/>
          <a:stretch/>
        </p:blipFill>
        <p:spPr>
          <a:xfrm>
            <a:off x="658793" y="2734924"/>
            <a:ext cx="1534106" cy="228640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